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4" r:id="rId4"/>
    <p:sldId id="287" r:id="rId5"/>
    <p:sldId id="265" r:id="rId6"/>
    <p:sldId id="281" r:id="rId7"/>
    <p:sldId id="267" r:id="rId8"/>
    <p:sldId id="269" r:id="rId9"/>
    <p:sldId id="278" r:id="rId10"/>
    <p:sldId id="280" r:id="rId11"/>
    <p:sldId id="282" r:id="rId12"/>
    <p:sldId id="283" r:id="rId13"/>
    <p:sldId id="285" r:id="rId14"/>
    <p:sldId id="286" r:id="rId15"/>
    <p:sldId id="288" r:id="rId16"/>
    <p:sldId id="289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1511300" y="5880100"/>
            <a:ext cx="6048375" cy="4811713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&lt;верхний колонтитул&gt;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CEAA00C4-BAB2-44AF-A41B-DFF2257F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286" name="TextShape 2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1939D2-C4A2-474F-9984-0A73D01D6730}" type="slidenum">
              <a:rPr lang="ru-RU" sz="1200" spc="-1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288" name="TextShape 2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5941DB-6D1F-4DEB-B7EC-FAD5C92204EE}" type="slidenum">
              <a:rPr lang="ru-RU" sz="1200" spc="-1">
                <a:solidFill>
                  <a:srgbClr val="000000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9B0912F-C3B0-4360-9613-F7E2DFB7CE0D}" type="datetimeFigureOut">
              <a:rPr lang="ru-RU"/>
              <a:pPr>
                <a:defRPr/>
              </a:pPr>
              <a:t>25.03.2024</a:t>
            </a:fld>
            <a:endParaRPr lang="ru-RU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4EE7DE8-FAED-48F8-A4BF-92AADF6F5A64}" type="slidenum">
              <a:rPr lang="ru-RU"/>
              <a:pPr>
                <a:defRPr/>
              </a:pPr>
              <a:t>‹#›</a:t>
            </a:fld>
            <a:endParaRPr lang="ru-RU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71550" y="1928813"/>
            <a:ext cx="7561263" cy="15954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Book Antiqua" pitchFamily="18" charset="0"/>
              </a:rPr>
              <a:t>Результаты работы </a:t>
            </a:r>
          </a:p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Book Antiqua" pitchFamily="18" charset="0"/>
              </a:rPr>
              <a:t>по патриотическому воспитанию </a:t>
            </a:r>
          </a:p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Book Antiqua" pitchFamily="18" charset="0"/>
              </a:rPr>
              <a:t>в 1 младшей группе «Веснушки»</a:t>
            </a:r>
          </a:p>
        </p:txBody>
      </p:sp>
      <p:sp>
        <p:nvSpPr>
          <p:cNvPr id="89" name="CustomShape 2"/>
          <p:cNvSpPr/>
          <p:nvPr/>
        </p:nvSpPr>
        <p:spPr>
          <a:xfrm>
            <a:off x="4084638" y="5353050"/>
            <a:ext cx="4716462" cy="16271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«Чем дальше в будущее входим, </a:t>
            </a:r>
            <a:endParaRPr lang="ru-RU" sz="200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тем больше прошлым дорожим…»</a:t>
            </a:r>
            <a:endParaRPr lang="ru-RU" sz="2000">
              <a:solidFill>
                <a:schemeClr val="tx2"/>
              </a:solidFill>
            </a:endParaRPr>
          </a:p>
          <a:p>
            <a:pPr>
              <a:defRPr/>
            </a:pPr>
            <a:endParaRPr lang="ru-RU" sz="20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5365" name="TextShape 3"/>
          <p:cNvSpPr txBox="1">
            <a:spLocks noChangeArrowheads="1"/>
          </p:cNvSpPr>
          <p:nvPr/>
        </p:nvSpPr>
        <p:spPr bwMode="auto">
          <a:xfrm>
            <a:off x="6048375" y="4535488"/>
            <a:ext cx="259238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>
              <a:solidFill>
                <a:srgbClr val="FFFFFF"/>
              </a:solidFill>
              <a:cs typeface="DejaVu Sans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946275" y="301625"/>
            <a:ext cx="568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cs typeface="DejaVu Sans"/>
              </a:rPr>
              <a:t>МБДОУ Курагинский Детский сад №7 «Рябинка»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184900" y="3768725"/>
            <a:ext cx="2535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Великих Т.В.</a:t>
            </a:r>
          </a:p>
          <a:p>
            <a:r>
              <a:rPr lang="ru-RU" b="1">
                <a:solidFill>
                  <a:schemeClr val="tx2"/>
                </a:solidFill>
              </a:rPr>
              <a:t>Лобова Н.Ю.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33" name="CustomShape 1"/>
          <p:cNvSpPr/>
          <p:nvPr/>
        </p:nvSpPr>
        <p:spPr>
          <a:xfrm>
            <a:off x="971550" y="571500"/>
            <a:ext cx="4572000" cy="9128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sp>
        <p:nvSpPr>
          <p:cNvPr id="234" name="CustomShape 2"/>
          <p:cNvSpPr/>
          <p:nvPr/>
        </p:nvSpPr>
        <p:spPr>
          <a:xfrm>
            <a:off x="5364163" y="5876925"/>
            <a:ext cx="3529012" cy="6397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sp>
        <p:nvSpPr>
          <p:cNvPr id="235" name="CustomShape 3"/>
          <p:cNvSpPr/>
          <p:nvPr/>
        </p:nvSpPr>
        <p:spPr>
          <a:xfrm>
            <a:off x="871538" y="419100"/>
            <a:ext cx="7697787" cy="8826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/>
              <a:t> Приобщая детей к народной культуре </a:t>
            </a:r>
          </a:p>
          <a:p>
            <a:pPr>
              <a:defRPr/>
            </a:pPr>
            <a:r>
              <a:rPr lang="ru-RU" b="1"/>
              <a:t>знакомили с  народными праздниками и традициями. </a:t>
            </a:r>
          </a:p>
          <a:p>
            <a:pPr>
              <a:defRPr/>
            </a:pPr>
            <a:r>
              <a:rPr lang="ru-RU" b="1"/>
              <a:t> </a:t>
            </a:r>
            <a:endParaRPr lang="ru-RU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630" name="Picture 7" descr="0-02-05-232d490a18968a31fcd69367559fccf86b865d5b08ad22c1fc5d3bc5ee4e9de2_3e59e92d21529d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3838" y="2901950"/>
            <a:ext cx="4953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0-02-05-767ed092674a03ab3a28d61bc070f0fe694f8a8e2e658cd9cb85dbacb5b8d0bd_f860a66e2bd801b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25" y="2898775"/>
            <a:ext cx="28225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0-02-05-729132cdd78672476091a3b4ba1bb52e5339fbde2292261e1e27ba1ca7057de6_911f09688e064eb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1588" y="1201738"/>
            <a:ext cx="3038475" cy="2281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50" name="CustomShape 1"/>
          <p:cNvSpPr/>
          <p:nvPr/>
        </p:nvSpPr>
        <p:spPr>
          <a:xfrm>
            <a:off x="1214438" y="234950"/>
            <a:ext cx="7620000" cy="1757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i="1">
                <a:cs typeface="Arial" charset="0"/>
              </a:rPr>
              <a:t>Большое значение в формировании интереса к окружающему миру оказывает знакомство с народными игрушками, предметами народных мастеров. </a:t>
            </a:r>
            <a:r>
              <a:rPr lang="ru-RU">
                <a:cs typeface="Arial" charset="0"/>
              </a:rPr>
              <a:t> </a:t>
            </a:r>
          </a:p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27652" name="Picture 5" descr="0-02-05-49b6a9e4210a55259e73c4a4d3c596a9f71536d84bce70fd4deb9f649fd20d4d_50c3062ad80148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25" y="2655888"/>
            <a:ext cx="30337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0-02-05-466204c1fc122f8ee48c819f8ac7b9db230d224fe4734cec975bb940772c7afb_c68687495bc6c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6175" y="3902075"/>
            <a:ext cx="3692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0-02-05-1c86e52aeeddf5e38235bc7c64caa231f5413e088c6c3477743dd7dd7830a2f6_587ed13528551c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9038" y="1074738"/>
            <a:ext cx="34813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54" name="CustomShape 1"/>
          <p:cNvSpPr/>
          <p:nvPr/>
        </p:nvSpPr>
        <p:spPr>
          <a:xfrm>
            <a:off x="1214438" y="484188"/>
            <a:ext cx="6561137" cy="20589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/>
              <a:t>Хотелось бы отметить, что приобщение дошкольников к истокам народной культуры влияет не только на духовную сферу ребёнка, наполняет жизнь яркими красочными впечатлениями от встречи с народной песней, сказкой, красивыми или необычными предметами народно- прикладного искусства.</a:t>
            </a:r>
            <a:br>
              <a:rPr lang="ru-RU"/>
            </a:br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 rot="10800000" flipV="1">
            <a:off x="1009650" y="5843588"/>
            <a:ext cx="3481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Занятие «В гости к нам пришла Матрешка!»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413250" y="5416550"/>
            <a:ext cx="443388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Занятие «Дорога в волшебный мир русских традиций»</a:t>
            </a:r>
          </a:p>
          <a:p>
            <a:r>
              <a:rPr lang="ru-RU" sz="1600"/>
              <a:t> Ознакомление с русскими народными играми и потешками через русскую народную сказку «Репка»</a:t>
            </a:r>
          </a:p>
        </p:txBody>
      </p:sp>
      <p:pic>
        <p:nvPicPr>
          <p:cNvPr id="28680" name="Picture 8" descr="0-02-05-fd2ca0dfbedd12ad8035a2cb4f317c8bd57959b4bbaa2af2596cf4d94428f318_f2d0c4754eec7e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2940050"/>
            <a:ext cx="4070350" cy="2286000"/>
          </a:xfrm>
          <a:prstGeom prst="rect">
            <a:avLst/>
          </a:prstGeom>
          <a:noFill/>
        </p:spPr>
      </p:pic>
      <p:pic>
        <p:nvPicPr>
          <p:cNvPr id="28681" name="Picture 9" descr="0-02-05-2d4ebaad1ac3a849cae5b5a94685ba7924423cced1b3d8028a85b8d23090d2cd_2a3d561b206510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538" y="2463800"/>
            <a:ext cx="3613150" cy="271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54" name="CustomShape 1"/>
          <p:cNvSpPr/>
          <p:nvPr/>
        </p:nvSpPr>
        <p:spPr>
          <a:xfrm>
            <a:off x="1214438" y="236538"/>
            <a:ext cx="7605712" cy="19669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/>
              <a:t>3. Познавательно – исследовательские проекты по патриотическому воспитанию детей дошкольного возраста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>
                <a:cs typeface="Arial" charset="0"/>
              </a:rPr>
              <a:t>Культурная практика по нравственно-патриотическому воспитанию детей раннего возраста «Для меня моя семья – маленькая Родина» </a:t>
            </a:r>
          </a:p>
          <a:p>
            <a:pPr>
              <a:defRPr/>
            </a:pPr>
            <a:r>
              <a:rPr lang="ru-RU" sz="1600">
                <a:cs typeface="Arial" charset="0"/>
              </a:rPr>
              <a:t>Цель: Формирование предпосылок нравственно-патриотического воспитания детей раннего возраста через взаимодействие с членами семьи и окружающим миром.</a:t>
            </a:r>
          </a:p>
          <a:p>
            <a:pPr>
              <a:defRPr/>
            </a:pPr>
            <a:endParaRPr lang="ru-RU" sz="1600">
              <a:cs typeface="Arial" charset="0"/>
            </a:endParaRPr>
          </a:p>
          <a:p>
            <a:pPr>
              <a:defRPr/>
            </a:pPr>
            <a:endParaRPr lang="ru-RU">
              <a:cs typeface="Arial" charset="0"/>
            </a:endParaRPr>
          </a:p>
        </p:txBody>
      </p:sp>
      <p:pic>
        <p:nvPicPr>
          <p:cNvPr id="29700" name="Picture 7" descr="0-02-05-3d6f9e36f56a5039220d8d3cecca8216e07e28c182e4288a540d954f7d79d80e_f6105550736d11c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5" y="3592513"/>
            <a:ext cx="39909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0-02-05-3fe84b33df63db3b07b47b42d0d55efad5b990fb42a8341a79cce61b8bc27267_8a632b01c14e91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9350" y="3487738"/>
            <a:ext cx="40005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54" name="CustomShape 1"/>
          <p:cNvSpPr/>
          <p:nvPr/>
        </p:nvSpPr>
        <p:spPr>
          <a:xfrm>
            <a:off x="1214438" y="484188"/>
            <a:ext cx="6561137" cy="20589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pic>
        <p:nvPicPr>
          <p:cNvPr id="30724" name="Picture 7" descr="0-02-05-b3b9eec5e171abf016f57ef7bcd3473d3201e57c9f2873bacea591f91ba11cc5_91a45111e8f3c9b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519113"/>
            <a:ext cx="37369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0-02-05-c0c0a4d22187322895f31887dfaec9f683ac18e34aec66fff67f9933025ef731_8f919f3d49eb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538" y="3592513"/>
            <a:ext cx="398621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0-02-05-24115b916ad878361b714d2c335a009fe1f5e9efbc660845c906413251f1b819_e5d3fd3cb4ec2ba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2225" y="3611563"/>
            <a:ext cx="3871913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0-02-05-6f46281b4656167a9f0210e7b11e70267646fb5c6f3ba61e622afbf2f112820f_ebd5a4b65ff2ad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2225" y="587375"/>
            <a:ext cx="3859213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8" name="CustomShape 1"/>
          <p:cNvSpPr/>
          <p:nvPr/>
        </p:nvSpPr>
        <p:spPr>
          <a:xfrm>
            <a:off x="1292225" y="188913"/>
            <a:ext cx="7664450" cy="2581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endParaRPr lang="ru-RU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48" name="Rectangle 8"/>
          <p:cNvSpPr>
            <a:spLocks noGrp="1"/>
          </p:cNvSpPr>
          <p:nvPr>
            <p:ph type="title" idx="4294967295"/>
          </p:nvPr>
        </p:nvSpPr>
        <p:spPr>
          <a:xfrm>
            <a:off x="1266825" y="274638"/>
            <a:ext cx="7419975" cy="4919662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endParaRPr lang="ru-RU" sz="3600" b="1" smtClean="0">
              <a:solidFill>
                <a:schemeClr val="tx2"/>
              </a:solidFill>
            </a:endParaRPr>
          </a:p>
        </p:txBody>
      </p:sp>
      <p:pic>
        <p:nvPicPr>
          <p:cNvPr id="31749" name="Picture 6" descr="0-02-05-7ba878ad7be11aa2e1bee9eb6fc60f83956352dcf2e9407f1073d28e6ab66728_a7753cd7a4dfb2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4663" y="2281238"/>
            <a:ext cx="33020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0-02-05-a476a7968332a9e197d8f7f7c3d053bcdd4b1e5b0f25847e9e31129128a5a492_ae6f0c8e1f10c5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2230438"/>
            <a:ext cx="33083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0-02-05-4ab75ca0a28cbafb533eceaf74b1aebf03a63e92af945b54dacf3f4f3780b914_d7db0f4fab4312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3888" y="203200"/>
            <a:ext cx="3052762" cy="2159000"/>
          </a:xfrm>
          <a:prstGeom prst="rect">
            <a:avLst/>
          </a:prstGeom>
          <a:noFill/>
        </p:spPr>
      </p:pic>
      <p:pic>
        <p:nvPicPr>
          <p:cNvPr id="31753" name="Picture 9" descr="0-02-05-95d66ea8f20f2b4981b77b6544130d9476386f4368d2929c34996a7f6ab1b8ab_7193720dc05d146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69863"/>
            <a:ext cx="1952625" cy="2557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4608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8" name="CustomShape 1"/>
          <p:cNvSpPr/>
          <p:nvPr/>
        </p:nvSpPr>
        <p:spPr>
          <a:xfrm>
            <a:off x="1292225" y="188913"/>
            <a:ext cx="7664450" cy="2581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endParaRPr lang="ru-RU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085" name="Rectangle 8"/>
          <p:cNvSpPr>
            <a:spLocks noGrp="1"/>
          </p:cNvSpPr>
          <p:nvPr>
            <p:ph type="title" idx="4294967295"/>
          </p:nvPr>
        </p:nvSpPr>
        <p:spPr>
          <a:xfrm>
            <a:off x="1266825" y="274638"/>
            <a:ext cx="7419975" cy="1079500"/>
          </a:xfrm>
        </p:spPr>
        <p:txBody>
          <a:bodyPr/>
          <a:lstStyle/>
          <a:p>
            <a:r>
              <a:rPr lang="ru-RU" sz="1800" b="1" smtClean="0">
                <a:solidFill>
                  <a:schemeClr val="tx2"/>
                </a:solidFill>
              </a:rPr>
              <a:t>В рамках Движения «Сделаем вместе» семья воспитанницы принимала участие во Всероссийской акции «Крепка семья – сильна Россия», а также в </a:t>
            </a:r>
            <a:r>
              <a:rPr lang="ru-RU" sz="1600" b="1" smtClean="0">
                <a:solidFill>
                  <a:schemeClr val="tx2"/>
                </a:solidFill>
              </a:rPr>
              <a:t>в онлайн флэшмобе «Горжусь своей семьей»</a:t>
            </a:r>
            <a:endParaRPr lang="ru-RU" sz="1800" b="1" smtClean="0">
              <a:solidFill>
                <a:schemeClr val="tx2"/>
              </a:solidFill>
            </a:endParaRPr>
          </a:p>
        </p:txBody>
      </p:sp>
      <p:pic>
        <p:nvPicPr>
          <p:cNvPr id="46087" name="Picture 7" descr="0-02-05-3ea97047e3053c407a223e3b34992b418f854d72e3602de1a3c9f7fc47611d14_a6bf52649d50d1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862138"/>
            <a:ext cx="2446338" cy="4805362"/>
          </a:xfrm>
          <a:prstGeom prst="rect">
            <a:avLst/>
          </a:prstGeom>
          <a:noFill/>
        </p:spPr>
      </p:pic>
      <p:pic>
        <p:nvPicPr>
          <p:cNvPr id="46088" name="Picture 8" descr="0-02-05-4f3584990c4e6c11ba52e27cf7094662db636e6969aa2779aa69d64b1266bb8a_41b76e4bd9ff2f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9038" y="1614488"/>
            <a:ext cx="2874962" cy="5048250"/>
          </a:xfrm>
          <a:prstGeom prst="rect">
            <a:avLst/>
          </a:prstGeom>
          <a:noFill/>
        </p:spPr>
      </p:pic>
      <p:pic>
        <p:nvPicPr>
          <p:cNvPr id="46089" name="Picture 9" descr="0-02-05-69088f385d4108b9c9fac5cf61e4ad3e5b49f7557d86d6d837a1b9a108bbfb31_d0ef69bc0167779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5825" y="3584575"/>
            <a:ext cx="2838450" cy="301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8" name="CustomShape 1"/>
          <p:cNvSpPr/>
          <p:nvPr/>
        </p:nvSpPr>
        <p:spPr>
          <a:xfrm>
            <a:off x="1292225" y="188913"/>
            <a:ext cx="7664450" cy="2581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endParaRPr lang="ru-RU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2" name="Rectangle 8"/>
          <p:cNvSpPr>
            <a:spLocks noGrp="1"/>
          </p:cNvSpPr>
          <p:nvPr>
            <p:ph type="title" idx="4294967295"/>
          </p:nvPr>
        </p:nvSpPr>
        <p:spPr>
          <a:xfrm>
            <a:off x="1266825" y="274638"/>
            <a:ext cx="7419975" cy="4919662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chemeClr val="tx2"/>
                </a:solidFill>
              </a:rPr>
              <a:t>Если ребенок родился и рос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На родной стороне, среди русских берез,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Слышал русские песни, колядки справлял,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С светлым праздником Пасхи родных поздравлял,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Был воспитан в труде, милосердье, добре,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В уважении к старшим, родным и Земле,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Эту заповедь предков в душе сбережет,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Только радость и счастье с собой принесет. 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3600" b="1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8" name="CustomShape 1"/>
          <p:cNvSpPr/>
          <p:nvPr/>
        </p:nvSpPr>
        <p:spPr>
          <a:xfrm>
            <a:off x="857250" y="285750"/>
            <a:ext cx="8037513" cy="9445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Патриотический уголок как средство воспитания дошкольников</a:t>
            </a:r>
          </a:p>
          <a:p>
            <a:pPr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Цель: воспитание и формирование нравственной личности.</a:t>
            </a:r>
          </a:p>
        </p:txBody>
      </p:sp>
      <p:sp>
        <p:nvSpPr>
          <p:cNvPr id="110" name="CustomShape 2"/>
          <p:cNvSpPr/>
          <p:nvPr/>
        </p:nvSpPr>
        <p:spPr>
          <a:xfrm>
            <a:off x="3063875" y="6175375"/>
            <a:ext cx="4857750" cy="517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defRPr/>
            </a:pPr>
            <a:endParaRPr lang="ru-RU" sz="2800"/>
          </a:p>
        </p:txBody>
      </p:sp>
      <p:pic>
        <p:nvPicPr>
          <p:cNvPr id="16389" name="Picture 6" descr="0-02-05-be8941ab5c8344dd0cf804c784ac9e9650aa74c26038acb6f4292cbe0933b364_781daee6a8421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1749425"/>
            <a:ext cx="646588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46" name="CustomShape 1"/>
          <p:cNvSpPr/>
          <p:nvPr/>
        </p:nvSpPr>
        <p:spPr>
          <a:xfrm>
            <a:off x="1138238" y="176213"/>
            <a:ext cx="7754937" cy="12604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b="1"/>
              <a:t>1. Патриотическое направление в программе воспитания. Модуль «Родина и природа»</a:t>
            </a:r>
          </a:p>
          <a:p>
            <a:pPr>
              <a:defRPr/>
            </a:pPr>
            <a:r>
              <a:rPr lang="ru-RU" sz="1600" i="1"/>
              <a:t>Основная  цель</a:t>
            </a:r>
            <a:r>
              <a:rPr lang="ru-RU" sz="1600"/>
              <a:t> в данном направлении: развитие первичных представлений о природе ближайшего окружения, поощрение любознательности детей при ознакомлении и наблюдении за объектами природы; формирование бережного отношения к окружающей природе.</a:t>
            </a:r>
          </a:p>
        </p:txBody>
      </p:sp>
      <p:sp>
        <p:nvSpPr>
          <p:cNvPr id="147" name="CustomShape 2"/>
          <p:cNvSpPr/>
          <p:nvPr/>
        </p:nvSpPr>
        <p:spPr>
          <a:xfrm>
            <a:off x="900113" y="3357563"/>
            <a:ext cx="4679950" cy="33178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200" b="1" i="1">
                <a:solidFill>
                  <a:srgbClr val="333333"/>
                </a:solidFill>
                <a:latin typeface="Times New Roman" pitchFamily="18" charset="0"/>
              </a:rPr>
              <a:t> </a:t>
            </a:r>
            <a:endParaRPr lang="ru-RU" sz="1200"/>
          </a:p>
        </p:txBody>
      </p:sp>
      <p:pic>
        <p:nvPicPr>
          <p:cNvPr id="18437" name="Picture 6" descr="0-02-05-1c0c5445cdc39985688cfd26bc2a435ced28c89a6cb326285522a74d3857e459_380ef54342967b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1881188"/>
            <a:ext cx="3732213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0-02-05-a478ba5c569a9bce191479696f9d0b32c6b24ee3eb73b7677dda3859f51c1abc_61230e8a195469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4100" y="3703638"/>
            <a:ext cx="3959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0-02-05-25ef88235d24498630a9a44ec5e5b7ada4803278cc30aaba91ef9becb2512ec4_67b42e28175d004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7963" y="1477963"/>
            <a:ext cx="206692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37" name="CustomShape 1"/>
          <p:cNvSpPr/>
          <p:nvPr/>
        </p:nvSpPr>
        <p:spPr>
          <a:xfrm>
            <a:off x="1187450" y="-285750"/>
            <a:ext cx="7777163" cy="13096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</a:t>
            </a:r>
            <a:endParaRPr lang="ru-RU" sz="2400"/>
          </a:p>
          <a:p>
            <a:pPr>
              <a:defRPr/>
            </a:pPr>
            <a:endParaRPr lang="ru-RU" sz="2800"/>
          </a:p>
          <a:p>
            <a:pPr>
              <a:defRPr/>
            </a:pPr>
            <a:r>
              <a:rPr lang="ru-RU" sz="28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138" name="CustomShape 2"/>
          <p:cNvSpPr/>
          <p:nvPr/>
        </p:nvSpPr>
        <p:spPr>
          <a:xfrm>
            <a:off x="971550" y="0"/>
            <a:ext cx="8172450" cy="2422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 sz="1400" b="1"/>
          </a:p>
          <a:p>
            <a:pPr>
              <a:defRPr/>
            </a:pPr>
            <a:endParaRPr lang="ru-RU"/>
          </a:p>
        </p:txBody>
      </p:sp>
      <p:sp>
        <p:nvSpPr>
          <p:cNvPr id="141" name="CustomShape 3"/>
          <p:cNvSpPr/>
          <p:nvPr/>
        </p:nvSpPr>
        <p:spPr>
          <a:xfrm>
            <a:off x="2220913" y="3143250"/>
            <a:ext cx="10096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endParaRPr lang="ru-RU"/>
          </a:p>
        </p:txBody>
      </p:sp>
      <p:sp>
        <p:nvSpPr>
          <p:cNvPr id="142" name="CustomShape 4"/>
          <p:cNvSpPr/>
          <p:nvPr/>
        </p:nvSpPr>
        <p:spPr>
          <a:xfrm>
            <a:off x="6500813" y="5000625"/>
            <a:ext cx="148272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pic>
        <p:nvPicPr>
          <p:cNvPr id="19463" name="Picture 9" descr="0-02-05-cf57ceacdc8ce494f67cd5fe2d978142dca5956ae63ba8e567197541f015640a_dd4aa9d575784cc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171450"/>
            <a:ext cx="46450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0-02-05-8761877c9b59ab9f8bc0161dfc9de6bac729c4a805f0d17c9a351640c8ed4580_4f2d5173839414e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363" y="222250"/>
            <a:ext cx="30861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0-02-05-7fe6cd63ea0794b2c458022ece514c04945474517c253a8ce8d8ac3887026aa1_e2846c97da607d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925" y="3921125"/>
            <a:ext cx="364013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0-02-05-e33399cf7059c00c2dc8f0806507f27385fa8951d9323335b0a4a11943197bc3_15593e307aa053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0925" y="2965450"/>
            <a:ext cx="2732088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0-02-05-25ef88235d24498630a9a44ec5e5b7ada4803278cc30aaba91ef9becb2512ec4_67b42e28175d004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4775" y="3162300"/>
            <a:ext cx="206692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37" name="CustomShape 1"/>
          <p:cNvSpPr/>
          <p:nvPr/>
        </p:nvSpPr>
        <p:spPr>
          <a:xfrm>
            <a:off x="1187450" y="-285750"/>
            <a:ext cx="7777163" cy="13096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</a:t>
            </a:r>
            <a:endParaRPr lang="ru-RU" sz="2400"/>
          </a:p>
          <a:p>
            <a:pPr>
              <a:defRPr/>
            </a:pPr>
            <a:endParaRPr lang="ru-RU" sz="2800"/>
          </a:p>
          <a:p>
            <a:pPr>
              <a:defRPr/>
            </a:pPr>
            <a:r>
              <a:rPr lang="ru-RU" sz="28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138" name="CustomShape 2"/>
          <p:cNvSpPr/>
          <p:nvPr/>
        </p:nvSpPr>
        <p:spPr>
          <a:xfrm>
            <a:off x="971550" y="0"/>
            <a:ext cx="8172450" cy="24225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b="1"/>
              <a:t>2. Нравственно-патриотическое воспитание детей посредством приобщения к истокам народной культуры.</a:t>
            </a:r>
          </a:p>
          <a:p>
            <a:pPr>
              <a:defRPr/>
            </a:pPr>
            <a:r>
              <a:rPr lang="ru-RU" sz="1400" i="1">
                <a:cs typeface="Arial" charset="0"/>
              </a:rPr>
              <a:t>Основная  цель</a:t>
            </a:r>
            <a:r>
              <a:rPr lang="ru-RU" sz="1400">
                <a:cs typeface="Arial" charset="0"/>
              </a:rPr>
              <a:t> в данном направлении: воспитание у детей патриотических чувств через приобщение их к истокам русской народной культуры. </a:t>
            </a:r>
          </a:p>
          <a:p>
            <a:pPr>
              <a:defRPr/>
            </a:pPr>
            <a:endParaRPr lang="ru-RU" sz="1400" i="1">
              <a:cs typeface="Arial" charset="0"/>
            </a:endParaRPr>
          </a:p>
          <a:p>
            <a:pPr>
              <a:defRPr/>
            </a:pPr>
            <a:r>
              <a:rPr lang="ru-RU" sz="1400" i="1">
                <a:cs typeface="Arial" charset="0"/>
              </a:rPr>
              <a:t>Для реализации поставленной цели были определены следующие задачи:</a:t>
            </a:r>
            <a:endParaRPr lang="ru-RU" sz="1400">
              <a:cs typeface="Arial" charset="0"/>
            </a:endParaRPr>
          </a:p>
          <a:p>
            <a:pPr>
              <a:defRPr/>
            </a:pPr>
            <a:r>
              <a:rPr lang="ru-RU" sz="1400">
                <a:cs typeface="Arial" charset="0"/>
              </a:rPr>
              <a:t> 1. Вводить в мир художественного слова через знакомство с устным народным творчеством: сказки, потешки, песенки, заклички.</a:t>
            </a:r>
          </a:p>
          <a:p>
            <a:pPr>
              <a:defRPr/>
            </a:pPr>
            <a:r>
              <a:rPr lang="ru-RU" sz="1400">
                <a:cs typeface="Arial" charset="0"/>
              </a:rPr>
              <a:t> 2. Воспитывать интерес и любовь к народному творчеству, к народным играм.</a:t>
            </a:r>
          </a:p>
          <a:p>
            <a:pPr>
              <a:defRPr/>
            </a:pPr>
            <a:r>
              <a:rPr lang="ru-RU" sz="1400">
                <a:cs typeface="Arial" charset="0"/>
              </a:rPr>
              <a:t>3. Побуждать эмоциональную отзывчивость к красоте окружающего мира: природе, предметов декоративно- прикладного искусства, музыки.</a:t>
            </a:r>
          </a:p>
          <a:p>
            <a:pPr>
              <a:defRPr/>
            </a:pPr>
            <a:endParaRPr lang="ru-RU" sz="1400" b="1">
              <a:cs typeface="Arial" charset="0"/>
            </a:endParaRPr>
          </a:p>
          <a:p>
            <a:pPr>
              <a:defRPr/>
            </a:pPr>
            <a:endParaRPr lang="ru-RU"/>
          </a:p>
        </p:txBody>
      </p:sp>
      <p:sp>
        <p:nvSpPr>
          <p:cNvPr id="141" name="CustomShape 3"/>
          <p:cNvSpPr/>
          <p:nvPr/>
        </p:nvSpPr>
        <p:spPr>
          <a:xfrm>
            <a:off x="2220913" y="3143250"/>
            <a:ext cx="10096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defRPr/>
            </a:pPr>
            <a:endParaRPr lang="ru-RU"/>
          </a:p>
        </p:txBody>
      </p:sp>
      <p:sp>
        <p:nvSpPr>
          <p:cNvPr id="142" name="CustomShape 4"/>
          <p:cNvSpPr/>
          <p:nvPr/>
        </p:nvSpPr>
        <p:spPr>
          <a:xfrm>
            <a:off x="6500813" y="5000625"/>
            <a:ext cx="148272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pic>
        <p:nvPicPr>
          <p:cNvPr id="20487" name="Picture 8" descr="0-02-05-e236353edbc2563adc61c933baaa408d64fb807b57632fa352d9aba6122c8445_fb6c9d8624bf76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9638" y="2874963"/>
            <a:ext cx="50625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39" name="CustomShape 1"/>
          <p:cNvSpPr/>
          <p:nvPr/>
        </p:nvSpPr>
        <p:spPr>
          <a:xfrm>
            <a:off x="966788" y="222250"/>
            <a:ext cx="8177212" cy="12493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b="1" i="1"/>
              <a:t>Одним из условий успешного решения задач является создание предметно-развивающей среды, которая способствует накоплению информации о предметах русского быта, </a:t>
            </a:r>
            <a:r>
              <a:rPr lang="ru-RU" b="1" i="1">
                <a:latin typeface="Arial Black" pitchFamily="34" charset="0"/>
                <a:cs typeface="Arial" charset="0"/>
              </a:rPr>
              <a:t>предметов декоративно- прикладного искусства</a:t>
            </a:r>
            <a:r>
              <a:rPr lang="ru-RU">
                <a:cs typeface="Arial" charset="0"/>
              </a:rPr>
              <a:t> </a:t>
            </a:r>
            <a:r>
              <a:rPr lang="ru-RU" b="1" i="1"/>
              <a:t>с этой целью, с помощью родителей, в группе </a:t>
            </a:r>
            <a:r>
              <a:rPr lang="ru-RU" b="1" i="1">
                <a:cs typeface="Arial" charset="0"/>
              </a:rPr>
              <a:t>был </a:t>
            </a:r>
            <a:r>
              <a:rPr lang="ru-RU" b="1" i="1"/>
              <a:t>создан мини - музей.</a:t>
            </a:r>
            <a:r>
              <a:rPr lang="ru-RU"/>
              <a:t> </a:t>
            </a:r>
          </a:p>
        </p:txBody>
      </p:sp>
      <p:sp>
        <p:nvSpPr>
          <p:cNvPr id="240" name="CustomShape 2"/>
          <p:cNvSpPr/>
          <p:nvPr/>
        </p:nvSpPr>
        <p:spPr>
          <a:xfrm>
            <a:off x="971550" y="476250"/>
            <a:ext cx="7480300" cy="1462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5572125" y="2071688"/>
            <a:ext cx="4289425" cy="20986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pic>
        <p:nvPicPr>
          <p:cNvPr id="21510" name="Picture 8" descr="0-02-05-872c4d16eabe94d080b5c55d406aa97cc53878f2a59ce11821612cf67e2b0679_f120d1694e5b47c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288" y="2289175"/>
            <a:ext cx="325278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0-02-05-3e4a21f6347063705e16030730b1bf9077cd57a41157d170ea6f933d871800b2_9b3ab146c0611cb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0075" y="3230563"/>
            <a:ext cx="4441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50" name="CustomShape 1"/>
          <p:cNvSpPr/>
          <p:nvPr/>
        </p:nvSpPr>
        <p:spPr>
          <a:xfrm>
            <a:off x="928688" y="214313"/>
            <a:ext cx="4572000" cy="35337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   </a:t>
            </a:r>
            <a:endParaRPr lang="ru-RU"/>
          </a:p>
        </p:txBody>
      </p:sp>
      <p:sp>
        <p:nvSpPr>
          <p:cNvPr id="151" name="CustomShape 2"/>
          <p:cNvSpPr/>
          <p:nvPr/>
        </p:nvSpPr>
        <p:spPr>
          <a:xfrm>
            <a:off x="5286375" y="4292600"/>
            <a:ext cx="3714750" cy="22844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235075" y="666750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DejaVu Sans"/>
              </a:rPr>
              <a:t>В группе имеется книжный уголок с произведениями русских народных сказок, песенок и потешек. Расположен в доступном для малышей месте. Дети самостоятельно, по своему интересу выбирают уже знакомые ему книги или наоборот могут рассмотреть новую. </a:t>
            </a:r>
          </a:p>
        </p:txBody>
      </p:sp>
      <p:pic>
        <p:nvPicPr>
          <p:cNvPr id="23557" name="Picture 6" descr="0-02-05-f6d47166a18acab9e881da89730a79e34c0f443c3ebd5ecdce253913c6df0b36_77d05312179f8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033588"/>
            <a:ext cx="34909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0-02-05-37d33352e2360f940f0c7a461241aa509626c52cb83c3f60e2e6d12995d824b3_df4d2e4b6801f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38" y="3386138"/>
            <a:ext cx="427831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2" name="CustomShape 1"/>
          <p:cNvSpPr/>
          <p:nvPr/>
        </p:nvSpPr>
        <p:spPr>
          <a:xfrm>
            <a:off x="992188" y="188913"/>
            <a:ext cx="7970837" cy="1889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/>
              <a:t>В группе создан уголок театральной деятельности, уголок ряженья с элементами народных костюмов, а также костюмы и шапочки для игр-драматизаций и инсценировок сказок, кукольные театры, настольный,  театр на магнитах, по сюжетам русских народных сказок. </a:t>
            </a:r>
            <a:endParaRPr lang="ru-RU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4580" name="Picture 6" descr="0-02-05-a92cba005ba632068773a4c1d94984b8751bfb0a468a5183110faa116cb46a0a_3ded301e12ab02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3295650"/>
            <a:ext cx="45005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0-02-05-5dfb2b8457d039d43a367b3be3d235cbdf5e5425f163d64db9cb6aff98df877b_598f175aa05657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4338" y="1998663"/>
            <a:ext cx="36496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 t="4849" r="92039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16" name="CustomShape 1"/>
          <p:cNvSpPr/>
          <p:nvPr/>
        </p:nvSpPr>
        <p:spPr>
          <a:xfrm>
            <a:off x="925513" y="157163"/>
            <a:ext cx="7894637" cy="1797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ru-RU" b="1" i="1"/>
              <a:t>Приобщая детей к народным традициям и</a:t>
            </a:r>
            <a:br>
              <a:rPr lang="ru-RU" b="1" i="1"/>
            </a:br>
            <a:r>
              <a:rPr lang="ru-RU" b="1" i="1"/>
              <a:t>обычаям через музыку, знакомим детей с русским народным музыкальным творчеством, инструментом. С детьми слушаем русские народные песни, попевки, потешки, разучиваем  народные и хороводные игры. </a:t>
            </a:r>
            <a:endParaRPr lang="ru-RU" b="1" i="1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222" name="CustomShape 2"/>
          <p:cNvSpPr/>
          <p:nvPr/>
        </p:nvSpPr>
        <p:spPr>
          <a:xfrm>
            <a:off x="971550" y="423863"/>
            <a:ext cx="5113338" cy="32543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defRPr/>
            </a:pPr>
            <a:endParaRPr lang="ru-RU" sz="1600"/>
          </a:p>
        </p:txBody>
      </p:sp>
      <p:pic>
        <p:nvPicPr>
          <p:cNvPr id="25605" name="Picture 6" descr="0-02-05-6dfc83a221b674527faf6ad5cde235dd422cb19bd441c588c9b9aa50b4fae2cb_b6dbe2f486c827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8" y="1817688"/>
            <a:ext cx="30194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0-02-05-63fea2a7a97b3a488f9e60a8ec38cbbfa5245c08a2772ac996c70cdc21da5a41_6a4c45dda3c73b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550" y="2178050"/>
            <a:ext cx="33909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0-02-05-988d3f7d5794704c255f79b34eabf8d36de2cc2b3bbcf6c5ec531a4ae34cea47_31db948970a34d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213" y="3814763"/>
            <a:ext cx="2119312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0-02-05-dd5dc7558c5c2dcabeaa57a6f01659017e3d0cad8bdb48134e6602c5a5cfa8fb_84892a1699442b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3138" y="3763963"/>
            <a:ext cx="21621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493</Words>
  <Application>Microsoft Office PowerPoint</Application>
  <PresentationFormat>Экран (4:3)</PresentationFormat>
  <Paragraphs>54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DejaVu Sans</vt:lpstr>
      <vt:lpstr>Calibri</vt:lpstr>
      <vt:lpstr>Times New Roman</vt:lpstr>
      <vt:lpstr>Book Antiqua</vt:lpstr>
      <vt:lpstr>Arial Black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</vt:lpstr>
      <vt:lpstr>В рамках Движения «Сделаем вместе» семья воспитанницы принимала участие во Всероссийской акции «Крепка семья – сильна Россия», а также в в онлайн флэшмобе «Горжусь своей семьей»</vt:lpstr>
      <vt:lpstr>Если ребенок родился и рос На родной стороне, среди русских берез, Слышал русские песни, колядки справлял, С светлым праздником Пасхи родных поздравлял, Был воспитан в труде, милосердье, добре, В уважении к старшим, родным и Земле, Эту заповедь предков в душе сбережет, Только радость и счастье с собой принесет.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Professional</dc:creator>
  <dc:description/>
  <cp:lastModifiedBy>user</cp:lastModifiedBy>
  <cp:revision>78</cp:revision>
  <dcterms:modified xsi:type="dcterms:W3CDTF">2024-03-25T13:35:31Z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