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83" r:id="rId5"/>
    <p:sldId id="263" r:id="rId6"/>
    <p:sldId id="264" r:id="rId7"/>
    <p:sldId id="265" r:id="rId8"/>
    <p:sldId id="266" r:id="rId9"/>
    <p:sldId id="260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9999FF"/>
    <a:srgbClr val="85DFFF"/>
    <a:srgbClr val="FFFF00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1238" y="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685800" y="381000"/>
            <a:ext cx="7742664" cy="5065931"/>
            <a:chOff x="1101856" y="304488"/>
            <a:chExt cx="7165477" cy="486026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01856" y="304488"/>
              <a:ext cx="7165477" cy="4104413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Monotype Corsiva" pitchFamily="66" charset="0"/>
                  <a:cs typeface="Arial" charset="0"/>
                </a:rPr>
                <a:t>МБДОУ </a:t>
              </a:r>
              <a:r>
                <a:rPr lang="ru-RU" sz="16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Monotype Corsiva" pitchFamily="66" charset="0"/>
                  <a:cs typeface="Arial" charset="0"/>
                </a:rPr>
                <a:t>Курагинский</a:t>
              </a:r>
              <a:r>
                <a:rPr lang="ru-RU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Monotype Corsiva" pitchFamily="66" charset="0"/>
                  <a:cs typeface="Arial" charset="0"/>
                </a:rPr>
                <a:t> детский сад №7 «Рябинка» комбинированного вида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Monotype Corsiva" pitchFamily="66" charset="0"/>
                  <a:cs typeface="Arial" charset="0"/>
                </a:rPr>
                <a:t>Консультация для педагогов: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Monotype Corsiva" pitchFamily="66" charset="0"/>
                  <a:cs typeface="Arial" charset="0"/>
                </a:rPr>
                <a:t>«Методы и приёмы развития речи дошкольников в разных видах деятельности»</a:t>
              </a:r>
              <a:endPara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922639" y="4544662"/>
              <a:ext cx="3596498" cy="620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         </a:t>
              </a:r>
              <a:r>
                <a:rPr lang="ru-RU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Monotype Corsiva" pitchFamily="66" charset="0"/>
                  <a:cs typeface="Arial" charset="0"/>
                </a:rPr>
                <a:t>Автор :</a:t>
              </a:r>
              <a:r>
                <a:rPr lang="ru-RU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Monotype Corsiva" pitchFamily="66" charset="0"/>
                  <a:cs typeface="Arial" charset="0"/>
                </a:rPr>
                <a:t>Ярлыквва</a:t>
              </a:r>
              <a:r>
                <a:rPr lang="ru-RU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Monotype Corsiva" pitchFamily="66" charset="0"/>
                  <a:cs typeface="Arial" charset="0"/>
                </a:rPr>
                <a:t> Е.В., </a:t>
              </a:r>
              <a:endPara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Monotype Corsiva" pitchFamily="66" charset="0"/>
                  <a:cs typeface="Arial" charset="0"/>
                </a:rPr>
                <a:t>                         учитель-логопед</a:t>
              </a:r>
              <a:endPara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905000" y="578236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Arial" charset="0"/>
              </a:rPr>
              <a:t>Пгт.Курагино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Arial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Arial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Arial" charset="0"/>
              </a:rPr>
              <a:t>март,2025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2080"/>
            <a:ext cx="8839200" cy="651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4888"/>
            <a:ext cx="8839200" cy="64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30046"/>
            <a:ext cx="8839199" cy="656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3392"/>
            <a:ext cx="8763000" cy="651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067800" cy="670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4821785" cy="361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"/>
            <a:ext cx="4572000" cy="350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581400"/>
            <a:ext cx="55086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8733337" cy="654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056" y="184005"/>
            <a:ext cx="8748344" cy="655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1413"/>
            <a:ext cx="8762999" cy="657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000" dirty="0" smtClean="0"/>
          </a:p>
          <a:p>
            <a:r>
              <a:rPr lang="ru-RU" sz="2000" dirty="0" smtClean="0"/>
              <a:t>Примерные вопросы:</a:t>
            </a:r>
          </a:p>
          <a:p>
            <a:pPr>
              <a:buFontTx/>
              <a:buChar char="-"/>
            </a:pPr>
            <a:r>
              <a:rPr lang="ru-RU" sz="1800" dirty="0" smtClean="0"/>
              <a:t>Что было бы, если бы…ты вдруг, проснувшись, обнаружил, что ты не человек, а бабочка (крокодил, кузнечик..)?</a:t>
            </a:r>
          </a:p>
          <a:p>
            <a:pPr>
              <a:buFontTx/>
              <a:buChar char="-"/>
            </a:pPr>
            <a:r>
              <a:rPr lang="ru-RU" sz="1800" dirty="0" smtClean="0"/>
              <a:t>Что было бы, если бы…все люди стали ходить на руках, вверх ногами?</a:t>
            </a:r>
          </a:p>
          <a:p>
            <a:pPr>
              <a:buFontTx/>
              <a:buChar char="-"/>
            </a:pPr>
            <a:r>
              <a:rPr lang="ru-RU" sz="1800" dirty="0" smtClean="0"/>
              <a:t>Что было бы, если бы…всё твердое стало внезапно мягким?</a:t>
            </a:r>
          </a:p>
          <a:p>
            <a:pPr>
              <a:buFontTx/>
              <a:buChar char="-"/>
            </a:pPr>
            <a:r>
              <a:rPr lang="ru-RU" sz="1800" dirty="0" smtClean="0"/>
              <a:t>Что было бы, если бы…. на Земле не стало воды?</a:t>
            </a:r>
          </a:p>
          <a:p>
            <a:pPr>
              <a:buFontTx/>
              <a:buChar char="-"/>
            </a:pPr>
            <a:r>
              <a:rPr lang="ru-RU" sz="1800" dirty="0" smtClean="0"/>
              <a:t>Что было бы, если бы…люди не взрослели, а всегда оставались детьми?</a:t>
            </a:r>
          </a:p>
          <a:p>
            <a:pPr>
              <a:buFontTx/>
              <a:buChar char="-"/>
            </a:pPr>
            <a:r>
              <a:rPr lang="ru-RU" sz="1800" dirty="0" smtClean="0"/>
              <a:t>Что было бы, если бы…у людей пропала память?</a:t>
            </a:r>
          </a:p>
          <a:p>
            <a:pPr>
              <a:buFontTx/>
              <a:buChar char="-"/>
            </a:pPr>
            <a:r>
              <a:rPr lang="ru-RU" sz="1800" dirty="0" smtClean="0"/>
              <a:t>Что было бы, если бы…солнце стало синим?</a:t>
            </a:r>
          </a:p>
          <a:p>
            <a:pPr>
              <a:buFontTx/>
              <a:buChar char="-"/>
            </a:pPr>
            <a:r>
              <a:rPr lang="ru-RU" sz="1800" dirty="0" smtClean="0"/>
              <a:t> Что было бы, если бы…наши мысли были всем слышны?</a:t>
            </a:r>
          </a:p>
          <a:p>
            <a:pPr>
              <a:buFontTx/>
              <a:buChar char="-"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1295400"/>
            <a:ext cx="7239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Приём «Пирамида предсказаний»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447800"/>
            <a:ext cx="85344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Формирование речи у дошкольников является важной и трудно решаемой задачей. Успешное решение этой задачи необходимо как для подготовки детей к предстоящему школьному обучению, так и для комфортного общения с окружающими. Однако развитие речи у детей в настоящем времени представляет собой актуальную проблему, что обусловлено значимостью связной речи для дошкольников.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- развитие связной речи дошкольников и речевого творчества детей;</a:t>
            </a:r>
          </a:p>
          <a:p>
            <a:r>
              <a:rPr lang="ru-RU" sz="1400" dirty="0" smtClean="0"/>
              <a:t>-овладение детьми нормами и правилами родного языка в процессе ознакомления с окружающим миров;</a:t>
            </a:r>
          </a:p>
          <a:p>
            <a:r>
              <a:rPr lang="ru-RU" sz="1400" dirty="0" smtClean="0"/>
              <a:t>-развитие у детей потребности в общении, как условия для успешной деятельности. </a:t>
            </a:r>
          </a:p>
          <a:p>
            <a:r>
              <a:rPr lang="ru-RU" sz="1400" u="sng" dirty="0" smtClean="0"/>
              <a:t>Для реализации поставленных задач педагогам необходимо направить свою деятельность на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- формирование речи дошкольников через организацию разнообразной деятельности детей (как самостоятельной, так и специально организованной),</a:t>
            </a:r>
          </a:p>
          <a:p>
            <a:r>
              <a:rPr lang="ru-RU" sz="1400" dirty="0" smtClean="0"/>
              <a:t>- создание условий и организации самостоятельной деятельности дошкольников </a:t>
            </a:r>
          </a:p>
          <a:p>
            <a:r>
              <a:rPr lang="ru-RU" sz="1400" dirty="0" smtClean="0"/>
              <a:t>(игровую, художественно-речевую, продуктивную и т. д.),</a:t>
            </a:r>
          </a:p>
          <a:p>
            <a:r>
              <a:rPr lang="ru-RU" sz="1400" dirty="0" smtClean="0"/>
              <a:t>- обеспечение ежедневного индивидуального речевого общения с детьми(по его личным вопросам, по литературным произведениям, с использованием малых форм фольклора, по рисункам детей и т. п.),</a:t>
            </a:r>
          </a:p>
          <a:p>
            <a:r>
              <a:rPr lang="ru-RU" sz="1400" dirty="0" smtClean="0"/>
              <a:t>- проведение непосредственной образовательной деятельности,</a:t>
            </a:r>
          </a:p>
          <a:p>
            <a:r>
              <a:rPr lang="ru-RU" sz="1400" dirty="0" smtClean="0"/>
              <a:t>-использование новых инновационных форм.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2286000"/>
            <a:ext cx="81054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настоящее время перед педагогами поставлены цели в решении следующих задач </a:t>
            </a:r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развитию речи дошкольников.</a:t>
            </a:r>
            <a:endParaRPr lang="ru-RU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371600"/>
            <a:ext cx="8861927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Проектная деятельность:</a:t>
            </a:r>
          </a:p>
          <a:p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Монопроекты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Интегрированные проекты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Содержание в рамках одной ОО                        решаются задачи разных ОО</a:t>
            </a:r>
          </a:p>
          <a:p>
            <a:endPara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Средняя группа – экспериментирование, выполнение заданий 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парами или небольшими подгруппами. Темы: «Зачем людям транспорт?»,</a:t>
            </a:r>
          </a:p>
          <a:p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«Как человек узнаёт время?», «Почему сок. Вода, молоко разного цвета?» </a:t>
            </a: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Старший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возраст – познавательная и социально-нравственная направленность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ематики: «Тайна третьей планеты», «Жалобная книга природы», соответствовать</a:t>
            </a:r>
          </a:p>
          <a:p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праздникам и знаменательным событиям, происходящим в стране, поселке, группе.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</a:p>
          <a:p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Результатом может быть коллективный продукт – альбом рисунков, </a:t>
            </a:r>
          </a:p>
          <a:p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рассказов, коллаж</a:t>
            </a:r>
          </a:p>
          <a:p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000" dirty="0" smtClean="0"/>
          </a:p>
          <a:p>
            <a:r>
              <a:rPr lang="ru-RU" sz="2000" dirty="0" smtClean="0"/>
              <a:t>Позволяет учитывать индивидуальные результаты и достижения в разнообразных видах деятельности, отразить положительные эмоции, творческие  успехи, впечатления, награды, забавные высказывания.</a:t>
            </a:r>
          </a:p>
          <a:p>
            <a:r>
              <a:rPr lang="ru-RU" sz="2000" u="sng" dirty="0" smtClean="0"/>
              <a:t>Основные разделы </a:t>
            </a:r>
            <a:r>
              <a:rPr lang="ru-RU" sz="2000" u="sng" dirty="0" err="1" smtClean="0"/>
              <a:t>портфолио</a:t>
            </a:r>
            <a:r>
              <a:rPr lang="ru-RU" sz="2000" u="sng" dirty="0" smtClean="0"/>
              <a:t>:</a:t>
            </a:r>
          </a:p>
          <a:p>
            <a:pPr>
              <a:buNone/>
            </a:pPr>
            <a:r>
              <a:rPr lang="ru-RU" sz="2000" dirty="0" smtClean="0"/>
              <a:t>«Я расту», «Моя семья», «Почитай-ка» «Мои фантазии», «Расскажу я вам </a:t>
            </a:r>
          </a:p>
          <a:p>
            <a:pPr>
              <a:buNone/>
            </a:pPr>
            <a:r>
              <a:rPr lang="ru-RU" sz="2000" dirty="0" smtClean="0"/>
              <a:t>стихи», «Грани таланта», «Умелые ручки», «Награда для героя», </a:t>
            </a:r>
          </a:p>
          <a:p>
            <a:pPr>
              <a:buNone/>
            </a:pPr>
            <a:r>
              <a:rPr lang="ru-RU" sz="2000" dirty="0" smtClean="0"/>
              <a:t>«Вдохновение зимы (весны, лета, осени), «Скоро в школу» и т.п.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Разделы заполняются постепенно, в соответствии с возможностями и достижениями ребёнка, наиболее полно отражают особенности роста и развития дошкольника.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7400" y="1295400"/>
            <a:ext cx="49982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Технология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портфолио</a:t>
            </a: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286000"/>
            <a:ext cx="7772400" cy="4038600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Познавательная активность реализуется с детьми в наблюдениях, сенсорном </a:t>
            </a:r>
          </a:p>
          <a:p>
            <a:pPr>
              <a:buNone/>
            </a:pPr>
            <a:r>
              <a:rPr lang="ru-RU" sz="1800" dirty="0" smtClean="0"/>
              <a:t>обследовании, опытах, экспериментировании, обсуждении, развивающих </a:t>
            </a:r>
          </a:p>
          <a:p>
            <a:pPr>
              <a:buNone/>
            </a:pPr>
            <a:r>
              <a:rPr lang="ru-RU" sz="1800" dirty="0" smtClean="0"/>
              <a:t>играх. </a:t>
            </a:r>
          </a:p>
          <a:p>
            <a:pPr>
              <a:buNone/>
            </a:pPr>
            <a:r>
              <a:rPr lang="ru-RU" sz="1800" dirty="0" smtClean="0"/>
              <a:t>  </a:t>
            </a:r>
            <a:r>
              <a:rPr lang="ru-RU" sz="1800" u="sng" dirty="0" smtClean="0"/>
              <a:t>Ребёнок может: </a:t>
            </a:r>
            <a:r>
              <a:rPr lang="ru-RU" sz="1800" dirty="0" smtClean="0"/>
              <a:t>                                                   </a:t>
            </a:r>
            <a:r>
              <a:rPr lang="ru-RU" sz="1800" u="sng" dirty="0" smtClean="0"/>
              <a:t>Темы:</a:t>
            </a:r>
          </a:p>
          <a:p>
            <a:pPr>
              <a:buNone/>
            </a:pPr>
            <a:r>
              <a:rPr lang="ru-RU" sz="1800" dirty="0" smtClean="0"/>
              <a:t>рассуждать,                                                            «История развития почты»,</a:t>
            </a:r>
          </a:p>
          <a:p>
            <a:pPr>
              <a:buNone/>
            </a:pPr>
            <a:r>
              <a:rPr lang="ru-RU" sz="1800" dirty="0" smtClean="0"/>
              <a:t>спорить,                                                                  «Появление ручки»,</a:t>
            </a:r>
          </a:p>
          <a:p>
            <a:pPr>
              <a:buNone/>
            </a:pPr>
            <a:r>
              <a:rPr lang="ru-RU" sz="1800" dirty="0" smtClean="0"/>
              <a:t>опровергать,                                                            «Жизнь шляпы»,</a:t>
            </a:r>
          </a:p>
          <a:p>
            <a:pPr>
              <a:buNone/>
            </a:pPr>
            <a:r>
              <a:rPr lang="ru-RU" sz="1800" dirty="0" smtClean="0"/>
              <a:t>доказывать свою точку зрения.                          «Где находятся «теплые края?»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               «Путешествие к бабушке в деревню»</a:t>
            </a:r>
          </a:p>
          <a:p>
            <a:pPr>
              <a:buNone/>
            </a:pPr>
            <a:r>
              <a:rPr lang="ru-RU" sz="1800" u="sng" dirty="0" smtClean="0"/>
              <a:t>Коллекционирование, сбор предметов, объединенных одной тематикой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52600" y="1371600"/>
            <a:ext cx="553183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Технология 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исследовательской деятельности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ru-RU" sz="1800" dirty="0" smtClean="0"/>
              <a:t>Компьютерные игровые комплексы (КИК) – одна из современных форм работы, в которой взаимоотношения взрослого и ребёнка выстраивается посредством технических видов коммуникации, позволяющих не только общаться в равных условиях, но и систематизировать знания, закреплять умения, свободно их использовать в самостоятельной деятельности.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1295400"/>
            <a:ext cx="60751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Информационно-коммуникативные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технологии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algn="ctr">
              <a:buNone/>
            </a:pPr>
            <a:r>
              <a:rPr lang="ru-RU" sz="2000" u="sng" dirty="0" smtClean="0"/>
              <a:t>Грамотная организация речевой развивающей среды в детском саду:</a:t>
            </a:r>
          </a:p>
          <a:p>
            <a:pPr>
              <a:buFontTx/>
              <a:buChar char="-"/>
            </a:pPr>
            <a:r>
              <a:rPr lang="ru-RU" sz="2000" dirty="0" smtClean="0"/>
              <a:t>Создаёт благоприятные условия для формирования речевых умений и навыков детей не только в специально организованном обучении, но и самостоятельной деятельности;</a:t>
            </a:r>
          </a:p>
          <a:p>
            <a:pPr>
              <a:buFontTx/>
              <a:buChar char="-"/>
            </a:pPr>
            <a:r>
              <a:rPr lang="ru-RU" sz="2000" dirty="0" smtClean="0"/>
              <a:t>Обеспечивает высокий уровень речевой активности детей;</a:t>
            </a:r>
          </a:p>
          <a:p>
            <a:pPr>
              <a:buFontTx/>
              <a:buChar char="-"/>
            </a:pPr>
            <a:r>
              <a:rPr lang="ru-RU" sz="2000" dirty="0" smtClean="0"/>
              <a:t>Способствует овладению детьми речевыми умениями и навыками в естественной обстановке живой разговорной речи;</a:t>
            </a:r>
          </a:p>
          <a:p>
            <a:pPr>
              <a:buNone/>
            </a:pPr>
            <a:r>
              <a:rPr lang="ru-RU" sz="2000" dirty="0" smtClean="0"/>
              <a:t>При условии правильного организованного педагогического процесса с </a:t>
            </a:r>
          </a:p>
          <a:p>
            <a:pPr>
              <a:buNone/>
            </a:pPr>
            <a:r>
              <a:rPr lang="ru-RU" sz="2000" dirty="0" smtClean="0"/>
              <a:t>применением игровых технологий, речевое развитие ребёнка будет </a:t>
            </a:r>
          </a:p>
          <a:p>
            <a:pPr>
              <a:buNone/>
            </a:pPr>
            <a:r>
              <a:rPr lang="ru-RU" sz="2000" dirty="0" smtClean="0"/>
              <a:t>полноценным и эффективным.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8582" y="1371600"/>
            <a:ext cx="17055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Вывод: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6411220" cy="140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02607" y="1371600"/>
            <a:ext cx="7113421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</a:p>
          <a:p>
            <a:pPr algn="ctr"/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Надеюсь, что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полученная информация,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б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удет Вам полезна!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676400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«Речевое развитие» согласно ФГОС ДО включает :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• владение речью как средством общения и культуры;</a:t>
            </a:r>
          </a:p>
          <a:p>
            <a:r>
              <a:rPr lang="ru-RU" dirty="0" smtClean="0"/>
              <a:t>• обогащение активного словаря;</a:t>
            </a:r>
          </a:p>
          <a:p>
            <a:r>
              <a:rPr lang="ru-RU" dirty="0" smtClean="0"/>
              <a:t>• развитие связной, грамматически правильной диалогической и </a:t>
            </a:r>
          </a:p>
          <a:p>
            <a:r>
              <a:rPr lang="ru-RU" dirty="0" smtClean="0"/>
              <a:t>монологической речи;</a:t>
            </a:r>
          </a:p>
          <a:p>
            <a:r>
              <a:rPr lang="ru-RU" dirty="0" smtClean="0"/>
              <a:t>• развитие речевого творчества;</a:t>
            </a:r>
          </a:p>
          <a:p>
            <a:r>
              <a:rPr lang="ru-RU" dirty="0" smtClean="0"/>
              <a:t>• развитие звуковой и интонационной культуры речи, </a:t>
            </a:r>
          </a:p>
          <a:p>
            <a:r>
              <a:rPr lang="ru-RU" dirty="0" smtClean="0"/>
              <a:t>фонематического слуха;</a:t>
            </a:r>
          </a:p>
          <a:p>
            <a:r>
              <a:rPr lang="ru-RU" dirty="0" smtClean="0"/>
              <a:t>• знакомство с книжной культурой, детской литературой, понимание </a:t>
            </a:r>
          </a:p>
          <a:p>
            <a:r>
              <a:rPr lang="ru-RU" dirty="0" smtClean="0"/>
              <a:t>на слух</a:t>
            </a:r>
          </a:p>
          <a:p>
            <a:r>
              <a:rPr lang="ru-RU" dirty="0" smtClean="0"/>
              <a:t>текстов различных жанров детской литературы;</a:t>
            </a:r>
          </a:p>
          <a:p>
            <a:r>
              <a:rPr lang="ru-RU" dirty="0" smtClean="0"/>
              <a:t>• формирование звуковой аналитико-синтетической активности </a:t>
            </a:r>
          </a:p>
          <a:p>
            <a:r>
              <a:rPr lang="ru-RU" dirty="0" smtClean="0"/>
              <a:t>как предпосылки обучения грамоте.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d7a8943e1992da616ab54da6fab7ffc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85801"/>
            <a:ext cx="8496944" cy="5767535"/>
          </a:xfrm>
        </p:spPr>
        <p:txBody>
          <a:bodyPr/>
          <a:lstStyle/>
          <a:p>
            <a:pPr marL="18288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712" y="332656"/>
            <a:ext cx="5112568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Наглядный метод</a:t>
            </a:r>
            <a:endParaRPr lang="ru-RU" sz="3600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508104" y="1234004"/>
            <a:ext cx="396044" cy="754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899939" y="1207395"/>
            <a:ext cx="288032" cy="781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395536" y="1988840"/>
            <a:ext cx="3888432" cy="4392488"/>
          </a:xfrm>
          <a:prstGeom prst="round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Непосредственные</a:t>
            </a:r>
          </a:p>
          <a:p>
            <a:pPr algn="ctr"/>
            <a:r>
              <a:rPr lang="ru-RU" sz="2400" dirty="0"/>
              <a:t>н</a:t>
            </a:r>
            <a:r>
              <a:rPr lang="ru-RU" sz="2400" dirty="0" smtClean="0"/>
              <a:t>аблюдения  или его разновидности:</a:t>
            </a:r>
          </a:p>
          <a:p>
            <a:pPr algn="ctr"/>
            <a:r>
              <a:rPr lang="ru-RU" sz="2400" dirty="0" smtClean="0"/>
              <a:t>наблюдения в природе осмотр помещения, экскурсию, рассматривание натуральных предметов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60032" y="1988840"/>
            <a:ext cx="4032448" cy="4392488"/>
          </a:xfrm>
          <a:prstGeom prst="round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Опосредованные</a:t>
            </a:r>
          </a:p>
          <a:p>
            <a:pPr algn="ctr"/>
            <a:r>
              <a:rPr lang="ru-RU" sz="2400" dirty="0" smtClean="0"/>
              <a:t>рассматривание</a:t>
            </a:r>
            <a:r>
              <a:rPr lang="ru-RU" sz="2000" dirty="0" smtClean="0"/>
              <a:t> </a:t>
            </a:r>
            <a:r>
              <a:rPr lang="ru-RU" sz="2400" dirty="0" smtClean="0"/>
              <a:t>игрушек, иллюстраций, фотографий, описание картин и игрушек, рассказывание по игрушкам и картинам, просмотр кинофильмов, мультфильмов.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79718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476672"/>
            <a:ext cx="7992888" cy="5832648"/>
          </a:xfrm>
        </p:spPr>
        <p:txBody>
          <a:bodyPr/>
          <a:lstStyle/>
          <a:p>
            <a:pPr marL="18288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3688" y="1196752"/>
            <a:ext cx="5544616" cy="91440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Словесный метод</a:t>
            </a:r>
            <a:endParaRPr lang="ru-RU" sz="36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55976" y="2111152"/>
            <a:ext cx="0" cy="684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763688" y="2795228"/>
            <a:ext cx="5832648" cy="286602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Чтение и рассказывание художественных произведений заучивание наизусть, пересказ, обобщающая беседа, рассказывание без опоры на наглядный материал.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27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476672"/>
            <a:ext cx="7992888" cy="5832648"/>
          </a:xfrm>
        </p:spPr>
        <p:txBody>
          <a:bodyPr/>
          <a:lstStyle/>
          <a:p>
            <a:pPr marL="18288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52600" y="838200"/>
            <a:ext cx="5544616" cy="9144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Практический метод</a:t>
            </a:r>
            <a:endParaRPr lang="ru-RU" sz="36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43400" y="1752600"/>
            <a:ext cx="0" cy="684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676400" y="2438400"/>
            <a:ext cx="5832648" cy="286602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Дидактические игры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Игры-драматизации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Игры-инсценировки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Хороводные игры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Дидактические упражнения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2196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19200" y="457200"/>
            <a:ext cx="648072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476672"/>
            <a:ext cx="6480720" cy="957808"/>
          </a:xfrm>
        </p:spPr>
        <p:txBody>
          <a:bodyPr/>
          <a:lstStyle/>
          <a:p>
            <a:pPr marL="18288" indent="0" algn="ctr">
              <a:buNone/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епродуктивные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и продуктивные методы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90600" y="1600200"/>
            <a:ext cx="7128792" cy="20162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Репродуктивные методы основаны на воспроизведении речевого материала, на подражании готовым образцам.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8200" y="3886200"/>
            <a:ext cx="7416824" cy="21602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Продуктивные методы предполагают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построение детьми собственных связных высказываний, развитие речевого творчества, что и предполагает творческий характер речевой деятельности.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010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14414" y="2348880"/>
            <a:ext cx="6715172" cy="3337503"/>
            <a:chOff x="607288" y="-815361"/>
            <a:chExt cx="7925152" cy="534138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91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7030A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640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rgbClr val="7030A0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91680" y="1449875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5575"/>
            <a:ext cx="883920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963</Words>
  <Application>Microsoft Office PowerPoint</Application>
  <PresentationFormat>Экран (4:3)</PresentationFormat>
  <Paragraphs>120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технологии</dc:title>
  <dc:creator>Фокина Лидия Петровна</dc:creator>
  <cp:keywords>Шаблон презентации</cp:keywords>
  <cp:lastModifiedBy>user</cp:lastModifiedBy>
  <cp:revision>67</cp:revision>
  <dcterms:created xsi:type="dcterms:W3CDTF">2014-07-06T18:18:01Z</dcterms:created>
  <dcterms:modified xsi:type="dcterms:W3CDTF">2025-03-12T05:09:08Z</dcterms:modified>
</cp:coreProperties>
</file>